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8" r:id="rId2"/>
    <p:sldId id="262" r:id="rId3"/>
    <p:sldId id="335" r:id="rId4"/>
    <p:sldId id="341" r:id="rId5"/>
    <p:sldId id="353" r:id="rId6"/>
    <p:sldId id="266" r:id="rId7"/>
    <p:sldId id="345" r:id="rId8"/>
    <p:sldId id="346" r:id="rId9"/>
    <p:sldId id="354" r:id="rId10"/>
    <p:sldId id="355" r:id="rId11"/>
    <p:sldId id="268" r:id="rId12"/>
    <p:sldId id="27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335"/>
            <p14:sldId id="341"/>
            <p14:sldId id="353"/>
            <p14:sldId id="266"/>
            <p14:sldId id="345"/>
            <p14:sldId id="346"/>
            <p14:sldId id="354"/>
            <p14:sldId id="355"/>
            <p14:sldId id="26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877" autoAdjust="0"/>
  </p:normalViewPr>
  <p:slideViewPr>
    <p:cSldViewPr snapToGrid="0">
      <p:cViewPr varScale="1">
        <p:scale>
          <a:sx n="69" d="100"/>
          <a:sy n="69" d="100"/>
        </p:scale>
        <p:origin x="-1392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将问题</a:t>
            </a:r>
            <a:r>
              <a:rPr lang="en-US" altLang="zh-CN" dirty="0" smtClean="0"/>
              <a:t>Q</a:t>
            </a:r>
            <a:r>
              <a:rPr lang="zh-CN" altLang="en-US" dirty="0" smtClean="0"/>
              <a:t>和文本</a:t>
            </a:r>
            <a:r>
              <a:rPr lang="en-US" altLang="zh-CN" dirty="0" smtClean="0"/>
              <a:t>P</a:t>
            </a:r>
            <a:r>
              <a:rPr lang="zh-CN" altLang="en-US" dirty="0" smtClean="0"/>
              <a:t>，拼接起来作为输入</a:t>
            </a:r>
            <a:r>
              <a:rPr lang="zh-CN" altLang="en-US" dirty="0" smtClean="0"/>
              <a:t>，</a:t>
            </a:r>
            <a:r>
              <a:rPr lang="en-US" altLang="zh-CN" dirty="0" smtClean="0"/>
              <a:t>[CLS]P[SEP]Q[SEP],</a:t>
            </a:r>
            <a:r>
              <a:rPr lang="zh-CN" altLang="en-US" dirty="0" smtClean="0"/>
              <a:t>即</a:t>
            </a:r>
            <a:r>
              <a:rPr lang="en-US" altLang="zh-CN" dirty="0" smtClean="0"/>
              <a:t>T</a:t>
            </a:r>
            <a:r>
              <a:rPr lang="zh-CN" altLang="en-US" dirty="0" smtClean="0"/>
              <a:t>。</a:t>
            </a:r>
          </a:p>
          <a:p>
            <a:r>
              <a:rPr lang="en-US" altLang="zh-CN" dirty="0" smtClean="0"/>
              <a:t>h1</a:t>
            </a:r>
            <a:r>
              <a:rPr lang="zh-CN" altLang="en-US" dirty="0" smtClean="0"/>
              <a:t>即为</a:t>
            </a:r>
            <a:r>
              <a:rPr lang="en-US" altLang="zh-CN" dirty="0" smtClean="0"/>
              <a:t>[CLS]</a:t>
            </a:r>
            <a:r>
              <a:rPr lang="zh-CN" altLang="en-US" dirty="0" smtClean="0"/>
              <a:t>，包含序列的整个信息状态。</a:t>
            </a:r>
            <a:endParaRPr lang="en-US" altLang="zh-CN" dirty="0" smtClean="0"/>
          </a:p>
          <a:p>
            <a:r>
              <a:rPr lang="en-US" altLang="zh-CN" dirty="0" smtClean="0"/>
              <a:t>y</a:t>
            </a:r>
            <a:r>
              <a:rPr lang="zh-CN" altLang="en-US" dirty="0" smtClean="0"/>
              <a:t>进行</a:t>
            </a:r>
            <a:r>
              <a:rPr lang="en-US" altLang="zh-CN" dirty="0" err="1" smtClean="0"/>
              <a:t>sofamax</a:t>
            </a:r>
            <a:r>
              <a:rPr lang="zh-CN" altLang="en-US" dirty="0" smtClean="0"/>
              <a:t>，由于是二分类（能回答和不能回答），因此</a:t>
            </a:r>
            <a:r>
              <a:rPr lang="en-US" altLang="zh-CN" dirty="0" smtClean="0"/>
              <a:t>y</a:t>
            </a:r>
            <a:r>
              <a:rPr lang="zh-CN" altLang="en-US" dirty="0" smtClean="0"/>
              <a:t>由两个概率值组成。</a:t>
            </a:r>
            <a:endParaRPr lang="en-US" altLang="zh-CN" dirty="0" smtClean="0"/>
          </a:p>
          <a:p>
            <a:r>
              <a:rPr lang="en-US" altLang="zh-CN" dirty="0" smtClean="0"/>
              <a:t>Encoder</a:t>
            </a:r>
            <a:r>
              <a:rPr lang="zh-CN" altLang="en-US" dirty="0" smtClean="0"/>
              <a:t>用的由</a:t>
            </a:r>
            <a:r>
              <a:rPr lang="en-US" altLang="zh-CN" dirty="0" err="1" smtClean="0"/>
              <a:t>bert</a:t>
            </a:r>
            <a:r>
              <a:rPr lang="en-US" altLang="zh-CN" dirty="0" smtClean="0"/>
              <a:t>-large</a:t>
            </a:r>
            <a:r>
              <a:rPr lang="zh-CN" altLang="en-US" dirty="0" smtClean="0"/>
              <a:t>、</a:t>
            </a:r>
            <a:r>
              <a:rPr lang="en-US" altLang="zh-CN" dirty="0" smtClean="0"/>
              <a:t>albert-</a:t>
            </a:r>
            <a:r>
              <a:rPr lang="en-US" altLang="zh-CN" dirty="0" err="1" smtClean="0"/>
              <a:t>xxlarge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elctra</a:t>
            </a:r>
            <a:r>
              <a:rPr lang="en-US" altLang="zh-CN" dirty="0" smtClean="0"/>
              <a:t>-large</a:t>
            </a:r>
          </a:p>
          <a:p>
            <a:r>
              <a:rPr lang="en-US" altLang="zh-CN" dirty="0" smtClean="0"/>
              <a:t>FFN(h1),</a:t>
            </a:r>
            <a:r>
              <a:rPr lang="zh-CN" altLang="en-US" dirty="0" smtClean="0"/>
              <a:t>先归一化在经过一个全连接</a:t>
            </a:r>
            <a:endParaRPr lang="en-US" altLang="zh-CN" dirty="0" smtClean="0"/>
          </a:p>
          <a:p>
            <a:r>
              <a:rPr lang="zh-CN" altLang="en-US" dirty="0" smtClean="0"/>
              <a:t>损失函数为交叉熵</a:t>
            </a:r>
            <a:r>
              <a:rPr lang="en-US" altLang="zh-CN" dirty="0" smtClean="0"/>
              <a:t>Loss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</a:t>
            </a:r>
            <a:r>
              <a:rPr lang="zh-CN" altLang="en-US" dirty="0" smtClean="0"/>
              <a:t>是一个全为一的向量，用来将偏置向量重复到矩阵中。</a:t>
            </a:r>
            <a:endParaRPr lang="en-US" altLang="zh-CN" dirty="0" smtClean="0"/>
          </a:p>
          <a:p>
            <a:r>
              <a:rPr lang="zh-CN" altLang="en-US" dirty="0" smtClean="0"/>
              <a:t>如果最终分数</a:t>
            </a:r>
            <a:r>
              <a:rPr lang="en-US" altLang="zh-CN" dirty="0" smtClean="0"/>
              <a:t>v</a:t>
            </a:r>
            <a:r>
              <a:rPr lang="zh-CN" altLang="en-US" dirty="0" smtClean="0"/>
              <a:t>高于阈值</a:t>
            </a:r>
            <a:r>
              <a:rPr lang="en-US" altLang="zh-CN" dirty="0" smtClean="0"/>
              <a:t>δ</a:t>
            </a:r>
            <a:r>
              <a:rPr lang="zh-CN" altLang="en-US" dirty="0" smtClean="0"/>
              <a:t>，该模型预测出答案范围，否则为空字符串。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github.com/cooelf/AwesomeMRC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12657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4107" y="2052508"/>
            <a:ext cx="109280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Reader for Machine Reading Comprehension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8894" y="3675076"/>
            <a:ext cx="218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AAAI_2021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2543" y="4994316"/>
            <a:ext cx="925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 : </a:t>
            </a:r>
            <a:r>
              <a:rPr lang="en-US" altLang="zh-CN" dirty="0">
                <a:hlinkClick r:id="rId13"/>
              </a:rPr>
              <a:t>https://</a:t>
            </a:r>
            <a:r>
              <a:rPr lang="en-US" altLang="zh-CN" dirty="0" smtClean="0">
                <a:hlinkClick r:id="rId13"/>
              </a:rPr>
              <a:t>github.com/cooelf/AwesomeMRC</a:t>
            </a:r>
            <a:endParaRPr lang="en-US" altLang="zh-CN" dirty="0" smtClean="0"/>
          </a:p>
          <a:p>
            <a:r>
              <a:rPr lang="en-US" altLang="zh-CN" dirty="0" smtClean="0"/>
              <a:t>Dataset </a:t>
            </a:r>
            <a:r>
              <a:rPr lang="en-US" altLang="zh-CN" dirty="0"/>
              <a:t>: https://rajpurkar.github.io/SQuAD-explorer/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85" y="1952625"/>
            <a:ext cx="501015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8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3"/>
            <a:ext cx="10515600" cy="482946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Conclusion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1568" y="1625062"/>
            <a:ext cx="10175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/>
              <a:t>As machine reading comprehension tasks with </a:t>
            </a:r>
            <a:r>
              <a:rPr lang="en-US" altLang="zh-CN" sz="2400" dirty="0" smtClean="0"/>
              <a:t>unanswerable </a:t>
            </a:r>
            <a:r>
              <a:rPr lang="en-US" altLang="zh-CN" sz="2400" dirty="0"/>
              <a:t>questions stress the importance of answer </a:t>
            </a:r>
            <a:r>
              <a:rPr lang="en-US" altLang="zh-CN" sz="2400" dirty="0" smtClean="0"/>
              <a:t>verification in </a:t>
            </a:r>
            <a:r>
              <a:rPr lang="en-US" altLang="zh-CN" sz="2400" dirty="0"/>
              <a:t>MRC modeling, this paper devotes itself to better </a:t>
            </a:r>
            <a:r>
              <a:rPr lang="en-US" altLang="zh-CN" sz="2400" dirty="0" smtClean="0"/>
              <a:t>verifier-oriented </a:t>
            </a:r>
            <a:r>
              <a:rPr lang="en-US" altLang="zh-CN" sz="2400" dirty="0"/>
              <a:t>MRC task-specific design and implementation </a:t>
            </a:r>
            <a:r>
              <a:rPr lang="en-US" altLang="zh-CN" sz="2400" dirty="0" smtClean="0"/>
              <a:t>for the </a:t>
            </a:r>
            <a:r>
              <a:rPr lang="en-US" altLang="zh-CN" sz="2400" dirty="0"/>
              <a:t>first time. </a:t>
            </a:r>
            <a:endParaRPr lang="en-US" altLang="zh-CN" sz="2400" dirty="0" smtClean="0"/>
          </a:p>
          <a:p>
            <a:pPr lvl="0"/>
            <a:endParaRPr lang="en-US" altLang="zh-CN" sz="2400" dirty="0" smtClean="0"/>
          </a:p>
          <a:p>
            <a:pPr lvl="0"/>
            <a:r>
              <a:rPr lang="en-US" altLang="zh-CN" sz="2400" dirty="0" smtClean="0"/>
              <a:t>Inspired </a:t>
            </a:r>
            <a:r>
              <a:rPr lang="en-US" altLang="zh-CN" sz="2400" dirty="0"/>
              <a:t>by human reading comprehension </a:t>
            </a:r>
            <a:r>
              <a:rPr lang="en-US" altLang="zh-CN" sz="2400" dirty="0" smtClean="0"/>
              <a:t>experience</a:t>
            </a:r>
            <a:r>
              <a:rPr lang="en-US" altLang="zh-CN" sz="2400" dirty="0"/>
              <a:t>, we proposed a retrospective reader that </a:t>
            </a:r>
            <a:r>
              <a:rPr lang="en-US" altLang="zh-CN" sz="2400" dirty="0" smtClean="0"/>
              <a:t>integrates both </a:t>
            </a:r>
            <a:r>
              <a:rPr lang="en-US" altLang="zh-CN" sz="2400" dirty="0"/>
              <a:t>sketchy and intensive reading. </a:t>
            </a:r>
            <a:endParaRPr lang="en-US" altLang="zh-CN" sz="2400" dirty="0"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0" y="4496245"/>
            <a:ext cx="2991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57" y="1447798"/>
            <a:ext cx="5783036" cy="462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9727" y="1054846"/>
            <a:ext cx="454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Sketchy Reading Module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511"/>
            <a:ext cx="8095728" cy="471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907" y="1771463"/>
            <a:ext cx="1428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8179661" y="1659306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Input:</a:t>
            </a:r>
            <a:endParaRPr lang="zh-CN" alt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218" y="2226854"/>
            <a:ext cx="1533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矩形 12"/>
          <p:cNvSpPr/>
          <p:nvPr/>
        </p:nvSpPr>
        <p:spPr>
          <a:xfrm>
            <a:off x="8119931" y="2102674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Embedding:</a:t>
            </a:r>
            <a:endParaRPr lang="zh-CN" altLang="en-US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403" y="2695806"/>
            <a:ext cx="1562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05" y="3199571"/>
            <a:ext cx="20478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28" y="3567166"/>
            <a:ext cx="39814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45" y="4438520"/>
            <a:ext cx="25812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518" y="6391831"/>
            <a:ext cx="36480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53" y="6372781"/>
            <a:ext cx="43529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8119931" y="2609360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Encoder: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084093" y="1759854"/>
            <a:ext cx="4101738" cy="1871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9727" y="1054846"/>
            <a:ext cx="454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Intensive Reading Module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6511"/>
            <a:ext cx="8095728" cy="471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25" y="2009306"/>
            <a:ext cx="40576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667" y="2788826"/>
            <a:ext cx="2905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667" y="3153732"/>
            <a:ext cx="990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28" y="3685850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25" y="4003566"/>
            <a:ext cx="33147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73" y="5134169"/>
            <a:ext cx="20288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786" y="5509494"/>
            <a:ext cx="34575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173" y="6244485"/>
            <a:ext cx="11620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93" y="6244485"/>
            <a:ext cx="176212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68" y="6574858"/>
            <a:ext cx="2533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002" y="2412071"/>
            <a:ext cx="23050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68" y="4628881"/>
            <a:ext cx="3222357" cy="309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圆角矩形 32"/>
          <p:cNvSpPr/>
          <p:nvPr/>
        </p:nvSpPr>
        <p:spPr>
          <a:xfrm>
            <a:off x="3069771" y="3694513"/>
            <a:ext cx="4101738" cy="17236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025" y="715987"/>
            <a:ext cx="1428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18"/>
          <p:cNvSpPr/>
          <p:nvPr/>
        </p:nvSpPr>
        <p:spPr>
          <a:xfrm>
            <a:off x="8152779" y="603830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Input:</a:t>
            </a:r>
            <a:endParaRPr lang="zh-CN" altLang="en-US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336" y="1171378"/>
            <a:ext cx="1533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矩形 31"/>
          <p:cNvSpPr/>
          <p:nvPr/>
        </p:nvSpPr>
        <p:spPr>
          <a:xfrm>
            <a:off x="8093049" y="104719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Embedding:</a:t>
            </a:r>
            <a:endParaRPr lang="zh-CN" altLang="en-US" dirty="0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521" y="1640330"/>
            <a:ext cx="15621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矩形 34"/>
          <p:cNvSpPr/>
          <p:nvPr/>
        </p:nvSpPr>
        <p:spPr>
          <a:xfrm>
            <a:off x="8093049" y="1553884"/>
            <a:ext cx="104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Encoder: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047864" y="6557404"/>
            <a:ext cx="46300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如果最终分数</a:t>
            </a:r>
            <a:r>
              <a:rPr lang="en-US" altLang="zh-CN" sz="1000" dirty="0">
                <a:solidFill>
                  <a:srgbClr val="FF0000"/>
                </a:solidFill>
              </a:rPr>
              <a:t>v</a:t>
            </a:r>
            <a:r>
              <a:rPr lang="zh-CN" altLang="en-US" sz="1000" dirty="0">
                <a:solidFill>
                  <a:srgbClr val="FF0000"/>
                </a:solidFill>
              </a:rPr>
              <a:t>高于阈值</a:t>
            </a:r>
            <a:r>
              <a:rPr lang="en-US" altLang="zh-CN" sz="1000" dirty="0">
                <a:solidFill>
                  <a:srgbClr val="FF0000"/>
                </a:solidFill>
              </a:rPr>
              <a:t>δ</a:t>
            </a:r>
            <a:r>
              <a:rPr lang="zh-CN" altLang="en-US" sz="1000" dirty="0">
                <a:solidFill>
                  <a:srgbClr val="FF0000"/>
                </a:solidFill>
              </a:rPr>
              <a:t>，该模型预测出答案范围，否则为空字符串。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3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871" y="1430247"/>
            <a:ext cx="495300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96" y="1511891"/>
            <a:ext cx="50387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1386160"/>
            <a:ext cx="49625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7" y="2064069"/>
            <a:ext cx="52006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82" y="2018350"/>
            <a:ext cx="52578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4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10467</TotalTime>
  <Words>284</Words>
  <Application>Microsoft Office PowerPoint</Application>
  <PresentationFormat>自定义</PresentationFormat>
  <Paragraphs>53</Paragraphs>
  <Slides>12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PowerPoint 演示文稿</vt:lpstr>
      <vt:lpstr>Introduction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Conclusion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</cp:lastModifiedBy>
  <cp:revision>1568</cp:revision>
  <dcterms:created xsi:type="dcterms:W3CDTF">2017-04-22T07:59:00Z</dcterms:created>
  <dcterms:modified xsi:type="dcterms:W3CDTF">2021-01-07T03:11:40Z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